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413" r:id="rId2"/>
    <p:sldId id="414" r:id="rId3"/>
    <p:sldId id="415" r:id="rId4"/>
    <p:sldId id="416" r:id="rId5"/>
    <p:sldId id="301" r:id="rId6"/>
    <p:sldId id="314" r:id="rId7"/>
    <p:sldId id="407" r:id="rId8"/>
    <p:sldId id="408" r:id="rId9"/>
    <p:sldId id="417" r:id="rId10"/>
    <p:sldId id="263" r:id="rId11"/>
    <p:sldId id="266" r:id="rId12"/>
    <p:sldId id="409" r:id="rId13"/>
    <p:sldId id="410" r:id="rId14"/>
    <p:sldId id="418" r:id="rId15"/>
    <p:sldId id="411" r:id="rId16"/>
    <p:sldId id="412" r:id="rId17"/>
    <p:sldId id="419" r:id="rId18"/>
    <p:sldId id="271" r:id="rId19"/>
    <p:sldId id="273" r:id="rId20"/>
    <p:sldId id="420" r:id="rId21"/>
    <p:sldId id="272" r:id="rId22"/>
    <p:sldId id="274" r:id="rId23"/>
    <p:sldId id="337" r:id="rId24"/>
    <p:sldId id="421" r:id="rId25"/>
    <p:sldId id="422" r:id="rId26"/>
    <p:sldId id="423" r:id="rId2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A51311-D69F-7544-B160-17342472A49A}" v="3" dt="2021-09-17T08:10:30.4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31"/>
    <p:restoredTop sz="79763"/>
  </p:normalViewPr>
  <p:slideViewPr>
    <p:cSldViewPr snapToGrid="0" snapToObjects="1">
      <p:cViewPr varScale="1">
        <p:scale>
          <a:sx n="105" d="100"/>
          <a:sy n="105" d="100"/>
        </p:scale>
        <p:origin x="1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0A8A5-B236-B14D-9F27-F27A4D2E37C3}" type="datetimeFigureOut">
              <a:rPr lang="nl-NL" smtClean="0"/>
              <a:t>17-09-2021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C863-9076-034C-9E70-C2BA4C1A144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1641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Fisher</a:t>
            </a:r>
            <a:r>
              <a:rPr lang="nl-NL" baseline="0" dirty="0"/>
              <a:t> </a:t>
            </a:r>
            <a:r>
              <a:rPr lang="nl-NL" baseline="0" dirty="0" err="1"/>
              <a:t>projection</a:t>
            </a:r>
            <a:r>
              <a:rPr lang="nl-NL" baseline="0" dirty="0"/>
              <a:t>: </a:t>
            </a:r>
          </a:p>
          <a:p>
            <a:r>
              <a:rPr lang="nl-NL" baseline="0" dirty="0"/>
              <a:t>Horizontaal komt naar de kijker toe</a:t>
            </a:r>
          </a:p>
          <a:p>
            <a:r>
              <a:rPr lang="nl-NL" baseline="0" dirty="0"/>
              <a:t>Verticaal gaat van de kijker af</a:t>
            </a:r>
          </a:p>
          <a:p>
            <a:endParaRPr lang="nl-NL" baseline="0" dirty="0"/>
          </a:p>
          <a:p>
            <a:r>
              <a:rPr lang="nl-NL" baseline="0" dirty="0" err="1"/>
              <a:t>Stereochemisch</a:t>
            </a:r>
            <a:r>
              <a:rPr lang="nl-NL" baseline="0" dirty="0"/>
              <a:t>:</a:t>
            </a:r>
          </a:p>
          <a:p>
            <a:r>
              <a:rPr lang="nl-NL" baseline="0" dirty="0"/>
              <a:t>Solid komt naar de kijker toe</a:t>
            </a:r>
          </a:p>
          <a:p>
            <a:r>
              <a:rPr lang="nl-NL" baseline="0" dirty="0" err="1"/>
              <a:t>Dashed</a:t>
            </a:r>
            <a:r>
              <a:rPr lang="nl-NL" baseline="0" dirty="0"/>
              <a:t> gaat van de kijker af</a:t>
            </a:r>
          </a:p>
          <a:p>
            <a:endParaRPr lang="nl-NL" baseline="0" dirty="0"/>
          </a:p>
          <a:p>
            <a:r>
              <a:rPr lang="nl-NL" baseline="0" dirty="0"/>
              <a:t>Komt terug in biochemie 2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8C863-9076-034C-9E70-C2BA4C1A1441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7269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In eiwitten: alleen L- isomeren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8C863-9076-034C-9E70-C2BA4C1A1441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365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dirty="0"/>
              <a:t>pH &gt; </a:t>
            </a:r>
            <a:r>
              <a:rPr lang="nl-NL" sz="1200" dirty="0" err="1"/>
              <a:t>pKa</a:t>
            </a:r>
            <a:r>
              <a:rPr lang="nl-NL" sz="1200" dirty="0"/>
              <a:t> 		→ 		[A-] &gt; [HA]</a:t>
            </a:r>
          </a:p>
          <a:p>
            <a:endParaRPr lang="nl-NL" sz="1200" dirty="0"/>
          </a:p>
          <a:p>
            <a:r>
              <a:rPr lang="nl-NL" sz="1200" dirty="0"/>
              <a:t>pH &lt; </a:t>
            </a:r>
            <a:r>
              <a:rPr lang="nl-NL" sz="1200" dirty="0" err="1"/>
              <a:t>pKa</a:t>
            </a:r>
            <a:r>
              <a:rPr lang="nl-NL" sz="1200" dirty="0"/>
              <a:t> 		→		[A-] &lt; [HA]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5764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26FC-E821-9F49-B0B6-4892661EF94E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4277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3AE03-598C-8B4A-8B0E-E7EF36A95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88F28DA-5254-764E-B13C-484C8B1F7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6B10B6A-4A5A-4845-B066-9F0FF3B66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5C44-54B7-3A4E-9D7D-8A7F1CCD8A07}" type="datetimeFigureOut">
              <a:rPr lang="nl-NL" smtClean="0"/>
              <a:t>17-09-2021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8AAE502-FD5F-F645-9180-5746FDDE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DDCD55A-2D62-904F-8DC3-7BB005D9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F62FF-0E42-684D-A7FD-0CFB1ABB3B9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360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BA2BC-7E24-7143-9E0B-2A4308D2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3D9460A-2318-A74E-B009-544FDCF05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4AB81A8-5EF5-8A41-B96C-FBA2AC57B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5C44-54B7-3A4E-9D7D-8A7F1CCD8A07}" type="datetimeFigureOut">
              <a:rPr lang="nl-NL" smtClean="0"/>
              <a:t>17-09-2021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5C64B07-6BC3-A444-953C-096776A12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B32FAEF-214A-694A-AA56-4B07D86F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F62FF-0E42-684D-A7FD-0CFB1ABB3B9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3972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B7495F1-D2C8-954F-80C6-E0496F3CC5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5B114D5-66B3-1D4A-AB8B-F1BB539C4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C9024AA-5306-994D-917A-A1D70C647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5C44-54B7-3A4E-9D7D-8A7F1CCD8A07}" type="datetimeFigureOut">
              <a:rPr lang="nl-NL" smtClean="0"/>
              <a:t>17-09-2021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B914BDA-73DD-D64D-8E5C-C6A73D64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CC75137-1C77-054E-AD10-2C2D1652C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F62FF-0E42-684D-A7FD-0CFB1ABB3B9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5204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13B86-98A6-CD47-AAAE-17878F52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139C6C4-2C3F-124C-AAC4-209F0C359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9D4AB6F-6B99-B94E-A7B5-DBE63175B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5C44-54B7-3A4E-9D7D-8A7F1CCD8A07}" type="datetimeFigureOut">
              <a:rPr lang="nl-NL" smtClean="0"/>
              <a:t>17-09-2021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3D89E-9BA1-D34B-805F-25952D873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9104691-092A-BF4D-8A72-95E4089A9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F62FF-0E42-684D-A7FD-0CFB1ABB3B9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6166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6A5394-C488-4541-B794-D377932DD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DCBA3F4-EB8D-F545-92B8-491BD42C6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21C2D12-DBAC-3348-899D-0B17F45AE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5C44-54B7-3A4E-9D7D-8A7F1CCD8A07}" type="datetimeFigureOut">
              <a:rPr lang="nl-NL" smtClean="0"/>
              <a:t>17-09-2021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1B5DCDF-48A9-A248-981F-4388A53C8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6F2ECF1-CEA1-784D-BBE2-04640C005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F62FF-0E42-684D-A7FD-0CFB1ABB3B9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2315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02D355-827A-DD4E-9A0F-C249A542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00E7A3-844A-6B4B-ACFB-A31F3D56C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44C55D1-A595-8944-BE61-B42A89D2D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80F0A6E-4997-4745-9523-CF60B965C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5C44-54B7-3A4E-9D7D-8A7F1CCD8A07}" type="datetimeFigureOut">
              <a:rPr lang="nl-NL" smtClean="0"/>
              <a:t>17-09-2021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EAB6BD8-C62D-894C-9C0C-A97CBA265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CD14F68-3D2A-0143-9F4B-28920EF98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F62FF-0E42-684D-A7FD-0CFB1ABB3B9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070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D0C03-7B46-D947-A3AB-C79D9FD91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0B95236-321D-6E4B-A7D6-8C3700AD3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6CA2432-7B86-BA41-99AF-F494EAC41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884E63E-DDF9-B24A-AF66-43E91620FE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5A6E078-BE77-E445-B2AA-2415485EE8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9BC6A6A-DC5F-2F4F-BF5E-CC9F26321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5C44-54B7-3A4E-9D7D-8A7F1CCD8A07}" type="datetimeFigureOut">
              <a:rPr lang="nl-NL" smtClean="0"/>
              <a:t>17-09-2021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6010449-396D-FE49-B88F-65812F010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EBB4D70-DF00-894D-9887-902AF65F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F62FF-0E42-684D-A7FD-0CFB1ABB3B9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6243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EE1C9B-53B2-3849-80C7-B4AD1AA0C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03F3E28-7AF7-B540-87E6-09D236DC7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5C44-54B7-3A4E-9D7D-8A7F1CCD8A07}" type="datetimeFigureOut">
              <a:rPr lang="nl-NL" smtClean="0"/>
              <a:t>17-09-2021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4488064-2C8D-2447-8BB0-C967F3A4D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DE9169E-C17E-AB46-8A0F-B8C69E91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F62FF-0E42-684D-A7FD-0CFB1ABB3B9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0426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CB65440-18C5-AC4F-A656-2D47DB280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5C44-54B7-3A4E-9D7D-8A7F1CCD8A07}" type="datetimeFigureOut">
              <a:rPr lang="nl-NL" smtClean="0"/>
              <a:t>17-09-2021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4DA9432-42E2-0D4E-87D3-34B644D1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18281A0-BE28-4A4D-ADDD-BB42A88A2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F62FF-0E42-684D-A7FD-0CFB1ABB3B9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9448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E5C951-D2E8-F346-A570-BD06094DE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DBC46F7-02C2-0742-93BC-8512588F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0BAD2DE-68AD-E345-AC0E-ADEE70ECF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00A477E-E0CA-2848-B477-AE0CCBF5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5C44-54B7-3A4E-9D7D-8A7F1CCD8A07}" type="datetimeFigureOut">
              <a:rPr lang="nl-NL" smtClean="0"/>
              <a:t>17-09-2021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1EA43DD-0DE1-FD4B-8F3D-1BF36C52B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4FC3BC0-DAF0-984F-812B-61EDD882F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F62FF-0E42-684D-A7FD-0CFB1ABB3B9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025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5E355-0DFA-D741-8EC5-513135D27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8718050-1E84-AD4E-9DEA-13B0F7D39E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DB41D7E-A592-654D-9113-39760BDC7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D22F324-47D6-6C45-8AF1-ABF7225D3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25C44-54B7-3A4E-9D7D-8A7F1CCD8A07}" type="datetimeFigureOut">
              <a:rPr lang="nl-NL" smtClean="0"/>
              <a:t>17-09-2021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3D15DFD-F0D2-0E4B-8007-9F2367A1A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FEE6B9D-CE70-BF44-A9D8-40091251D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F62FF-0E42-684D-A7FD-0CFB1ABB3B9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4209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E26AA35-86B7-7742-B333-27D0F76E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54ACE2B-E904-7042-BB65-A81A40BF8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2A20B89-59B1-EF44-AA9E-16488E2C96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25C44-54B7-3A4E-9D7D-8A7F1CCD8A07}" type="datetimeFigureOut">
              <a:rPr lang="nl-NL" smtClean="0"/>
              <a:t>17-09-2021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CA1DD50-047B-734F-950A-99753D3C9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EF588A9-98D7-0E4A-82AA-2F91D42CF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F62FF-0E42-684D-A7FD-0CFB1ABB3B9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306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.png"/><Relationship Id="rId5" Type="http://schemas.openxmlformats.org/officeDocument/2006/relationships/image" Target="../media/image13.jpg"/><Relationship Id="rId4" Type="http://schemas.openxmlformats.org/officeDocument/2006/relationships/image" Target="../media/image1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hyperlink" Target="https://www.youtube.com/watch?v=hok2hyED9go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5.jp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Biochemie 1 voor </a:t>
            </a:r>
            <a:r>
              <a:rPr lang="nl-NL" dirty="0" err="1"/>
              <a:t>bioinformatici</a:t>
            </a:r>
            <a:r>
              <a:rPr lang="nl-NL" dirty="0"/>
              <a:t>	</a:t>
            </a:r>
            <a:br>
              <a:rPr lang="nl-NL" dirty="0"/>
            </a:br>
            <a:r>
              <a:rPr lang="nl-NL" dirty="0"/>
              <a:t>Les 3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dr. Sanne Nabuurs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EC8AC01-52B5-9F42-BEE9-241F4DCE68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59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33"/>
    </mc:Choice>
    <mc:Fallback>
      <p:transition spd="slow" advTm="36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Aminozuren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613" y="1600200"/>
            <a:ext cx="5872774" cy="4525963"/>
          </a:xfrm>
        </p:spPr>
      </p:pic>
      <p:sp>
        <p:nvSpPr>
          <p:cNvPr id="7" name="Tekstvak 6"/>
          <p:cNvSpPr txBox="1"/>
          <p:nvPr/>
        </p:nvSpPr>
        <p:spPr>
          <a:xfrm>
            <a:off x="641684" y="160020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/>
              <a:t>Hydrofoob</a:t>
            </a:r>
            <a:endParaRPr lang="nl-NL" sz="3600" dirty="0"/>
          </a:p>
        </p:txBody>
      </p:sp>
      <p:sp>
        <p:nvSpPr>
          <p:cNvPr id="8" name="Afgeronde rechthoek 7"/>
          <p:cNvSpPr/>
          <p:nvPr/>
        </p:nvSpPr>
        <p:spPr>
          <a:xfrm>
            <a:off x="4106779" y="3112168"/>
            <a:ext cx="689810" cy="751013"/>
          </a:xfrm>
          <a:prstGeom prst="round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Afgeronde rechthoek 8"/>
          <p:cNvSpPr/>
          <p:nvPr/>
        </p:nvSpPr>
        <p:spPr>
          <a:xfrm>
            <a:off x="7540609" y="3112167"/>
            <a:ext cx="767367" cy="751013"/>
          </a:xfrm>
          <a:prstGeom prst="round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ABF354C-E200-CF43-9219-7D502FEA83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5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13"/>
    </mc:Choice>
    <mc:Fallback>
      <p:transition spd="slow" advTm="40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Aminozuren</a:t>
            </a:r>
          </a:p>
        </p:txBody>
      </p:sp>
      <p:sp>
        <p:nvSpPr>
          <p:cNvPr id="6" name="Ovaal 5"/>
          <p:cNvSpPr/>
          <p:nvPr/>
        </p:nvSpPr>
        <p:spPr>
          <a:xfrm>
            <a:off x="7435515" y="2963181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769" y="398109"/>
            <a:ext cx="8285775" cy="6459891"/>
          </a:xfrm>
        </p:spPr>
      </p:pic>
      <p:sp>
        <p:nvSpPr>
          <p:cNvPr id="10" name="Tekstvak 9"/>
          <p:cNvSpPr txBox="1"/>
          <p:nvPr/>
        </p:nvSpPr>
        <p:spPr>
          <a:xfrm>
            <a:off x="641684" y="160020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/>
              <a:t>Hydrofoob</a:t>
            </a:r>
            <a:endParaRPr lang="nl-NL" sz="3600" dirty="0"/>
          </a:p>
        </p:txBody>
      </p:sp>
      <p:sp>
        <p:nvSpPr>
          <p:cNvPr id="11" name="Afgeronde rechthoek 10"/>
          <p:cNvSpPr/>
          <p:nvPr/>
        </p:nvSpPr>
        <p:spPr>
          <a:xfrm>
            <a:off x="3904485" y="3577389"/>
            <a:ext cx="1885399" cy="1187115"/>
          </a:xfrm>
          <a:prstGeom prst="round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Afgeronde rechthoek 12"/>
          <p:cNvSpPr/>
          <p:nvPr/>
        </p:nvSpPr>
        <p:spPr>
          <a:xfrm>
            <a:off x="6745705" y="3144253"/>
            <a:ext cx="1900990" cy="1620251"/>
          </a:xfrm>
          <a:prstGeom prst="round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Afgeronde rechthoek 13"/>
          <p:cNvSpPr/>
          <p:nvPr/>
        </p:nvSpPr>
        <p:spPr>
          <a:xfrm>
            <a:off x="9756123" y="3112168"/>
            <a:ext cx="2055507" cy="1652336"/>
          </a:xfrm>
          <a:prstGeom prst="round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950538D-DEE8-8F43-8549-50F2F95300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1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60"/>
    </mc:Choice>
    <mc:Fallback>
      <p:transition spd="slow" advTm="34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32"/>
          <a:stretch/>
        </p:blipFill>
        <p:spPr>
          <a:xfrm>
            <a:off x="5349390" y="-1488982"/>
            <a:ext cx="5307771" cy="8943374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Aminozuren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641684" y="160020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/>
              <a:t>Hydrofoob</a:t>
            </a:r>
            <a:endParaRPr lang="nl-NL" sz="3600" dirty="0"/>
          </a:p>
        </p:txBody>
      </p:sp>
      <p:sp>
        <p:nvSpPr>
          <p:cNvPr id="11" name="Afgeronde rechthoek 10"/>
          <p:cNvSpPr/>
          <p:nvPr/>
        </p:nvSpPr>
        <p:spPr>
          <a:xfrm>
            <a:off x="5951621" y="2246531"/>
            <a:ext cx="1283368" cy="2534016"/>
          </a:xfrm>
          <a:prstGeom prst="round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Afgeronde rechthoek 12"/>
          <p:cNvSpPr/>
          <p:nvPr/>
        </p:nvSpPr>
        <p:spPr>
          <a:xfrm>
            <a:off x="8174105" y="3801978"/>
            <a:ext cx="1852212" cy="1652337"/>
          </a:xfrm>
          <a:prstGeom prst="round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B4E6313-DF11-4541-AB1F-C446795BA9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71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833"/>
    </mc:Choice>
    <mc:Fallback>
      <p:transition spd="slow" advTm="79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7"/>
          <a:stretch/>
        </p:blipFill>
        <p:spPr>
          <a:xfrm>
            <a:off x="5005137" y="-214039"/>
            <a:ext cx="5887693" cy="7197847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Aminozuren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641684" y="1600200"/>
            <a:ext cx="30828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dirty="0"/>
              <a:t>Hydrofoob</a:t>
            </a:r>
            <a:br>
              <a:rPr lang="nl-NL" sz="3600" dirty="0"/>
            </a:br>
            <a:r>
              <a:rPr lang="nl-NL" sz="3600" dirty="0"/>
              <a:t>en aromatisch</a:t>
            </a:r>
          </a:p>
        </p:txBody>
      </p:sp>
      <p:sp>
        <p:nvSpPr>
          <p:cNvPr id="7" name="Afgeronde rechthoek 6"/>
          <p:cNvSpPr/>
          <p:nvPr/>
        </p:nvSpPr>
        <p:spPr>
          <a:xfrm>
            <a:off x="5005137" y="3523026"/>
            <a:ext cx="2123796" cy="1546280"/>
          </a:xfrm>
          <a:prstGeom prst="round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Afgeronde rechthoek 10"/>
          <p:cNvSpPr/>
          <p:nvPr/>
        </p:nvSpPr>
        <p:spPr>
          <a:xfrm>
            <a:off x="8576288" y="2800528"/>
            <a:ext cx="1888512" cy="2268777"/>
          </a:xfrm>
          <a:prstGeom prst="round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CBD040B-178F-D843-BE6D-5EAE8F0799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39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19"/>
    </mc:Choice>
    <mc:Fallback>
      <p:transition spd="slow" advTm="55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F0601-5EB7-B840-9C34-45C15C6B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 2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0EE3D-0A47-484C-A276-C1C315CCF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Teken alle polair ongeladen aminozuren in de </a:t>
            </a:r>
            <a:r>
              <a:rPr lang="nl-NL" dirty="0" err="1"/>
              <a:t>fisher</a:t>
            </a:r>
            <a:r>
              <a:rPr lang="nl-NL" dirty="0"/>
              <a:t> projectie en geef ze de juiste naam, 3-lettercode en 1-lettercode</a:t>
            </a:r>
          </a:p>
          <a:p>
            <a:endParaRPr lang="nl-NL" dirty="0"/>
          </a:p>
          <a:p>
            <a:r>
              <a:rPr lang="nl-NL" dirty="0"/>
              <a:t>In deze groep zit ook een aromatisch aminozuur, welke?</a:t>
            </a:r>
          </a:p>
          <a:p>
            <a:endParaRPr lang="nl-NL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1AFB7CE-921E-F04E-8807-7FACAD571B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8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75"/>
    </mc:Choice>
    <mc:Fallback>
      <p:transition spd="slow" advTm="21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992" y="333376"/>
            <a:ext cx="8522008" cy="6281938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Aminozuren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641684" y="1600200"/>
            <a:ext cx="33906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dirty="0"/>
              <a:t>Polair</a:t>
            </a:r>
          </a:p>
          <a:p>
            <a:r>
              <a:rPr lang="nl-NL" sz="3600" dirty="0"/>
              <a:t>(en aromatisch)</a:t>
            </a:r>
            <a:br>
              <a:rPr lang="nl-NL" sz="3600" dirty="0"/>
            </a:br>
            <a:endParaRPr lang="nl-NL" sz="3600" dirty="0"/>
          </a:p>
        </p:txBody>
      </p:sp>
      <p:sp>
        <p:nvSpPr>
          <p:cNvPr id="12" name="Afgeronde rechthoek 11"/>
          <p:cNvSpPr/>
          <p:nvPr/>
        </p:nvSpPr>
        <p:spPr>
          <a:xfrm>
            <a:off x="4351866" y="3488267"/>
            <a:ext cx="829733" cy="93668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Afgeronde rechthoek 13"/>
          <p:cNvSpPr/>
          <p:nvPr/>
        </p:nvSpPr>
        <p:spPr>
          <a:xfrm>
            <a:off x="6705476" y="3488267"/>
            <a:ext cx="1659591" cy="10668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Afgeronde rechthoek 14"/>
          <p:cNvSpPr/>
          <p:nvPr/>
        </p:nvSpPr>
        <p:spPr>
          <a:xfrm>
            <a:off x="9059211" y="3006005"/>
            <a:ext cx="2641414" cy="1549062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94E057B-28FA-4B43-9FD4-3E50628F45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527"/>
    </mc:Choice>
    <mc:Fallback>
      <p:transition spd="slow" advTm="63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40" y="558245"/>
            <a:ext cx="8329201" cy="600297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Aminozuren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641684" y="1600200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dirty="0"/>
              <a:t>Polair</a:t>
            </a:r>
          </a:p>
        </p:txBody>
      </p:sp>
      <p:sp>
        <p:nvSpPr>
          <p:cNvPr id="12" name="Afgeronde rechthoek 11"/>
          <p:cNvSpPr/>
          <p:nvPr/>
        </p:nvSpPr>
        <p:spPr>
          <a:xfrm>
            <a:off x="4351866" y="3488267"/>
            <a:ext cx="829733" cy="93668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Afgeronde rechthoek 12"/>
          <p:cNvSpPr/>
          <p:nvPr/>
        </p:nvSpPr>
        <p:spPr>
          <a:xfrm>
            <a:off x="6891866" y="3234267"/>
            <a:ext cx="1388533" cy="119068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Afgeronde rechthoek 15"/>
          <p:cNvSpPr/>
          <p:nvPr/>
        </p:nvSpPr>
        <p:spPr>
          <a:xfrm>
            <a:off x="10203892" y="2765927"/>
            <a:ext cx="1388533" cy="165902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57B399B-C915-4341-9670-E0B56FBC9E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36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15"/>
    </mc:Choice>
    <mc:Fallback>
      <p:transition spd="slow" advTm="75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F0601-5EB7-B840-9C34-45C15C6B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 3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0EE3D-0A47-484C-A276-C1C315CCF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Teken alle positief geladen aminozuren in de </a:t>
            </a:r>
            <a:r>
              <a:rPr lang="nl-NL" dirty="0" err="1"/>
              <a:t>fisher</a:t>
            </a:r>
            <a:r>
              <a:rPr lang="nl-NL" dirty="0"/>
              <a:t> projectie en geef ze de juiste naam, 3-lettercode en 1-lettercode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5AE2AAE-E132-4946-B74E-9423E4F43B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67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18"/>
    </mc:Choice>
    <mc:Fallback>
      <p:transition spd="slow" advTm="9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41" y="0"/>
            <a:ext cx="7617479" cy="7169393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Aminozuren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641684" y="1600200"/>
            <a:ext cx="3467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dirty="0"/>
              <a:t>Positief geladen</a:t>
            </a:r>
          </a:p>
        </p:txBody>
      </p:sp>
      <p:sp>
        <p:nvSpPr>
          <p:cNvPr id="12" name="Afgeronde rechthoek 11"/>
          <p:cNvSpPr/>
          <p:nvPr/>
        </p:nvSpPr>
        <p:spPr>
          <a:xfrm>
            <a:off x="4630285" y="2956785"/>
            <a:ext cx="1388533" cy="2144603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Afgeronde rechthoek 13"/>
          <p:cNvSpPr/>
          <p:nvPr/>
        </p:nvSpPr>
        <p:spPr>
          <a:xfrm>
            <a:off x="7120006" y="2556932"/>
            <a:ext cx="1549861" cy="2544455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Afgeronde rechthoek 14"/>
          <p:cNvSpPr/>
          <p:nvPr/>
        </p:nvSpPr>
        <p:spPr>
          <a:xfrm>
            <a:off x="9771055" y="3584697"/>
            <a:ext cx="1682477" cy="1516692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815E6AA-2CE7-094D-BC0B-9013B3FB45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82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188"/>
    </mc:Choice>
    <mc:Fallback>
      <p:transition spd="slow" advTm="82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Histidine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17" y="1600200"/>
            <a:ext cx="6559366" cy="4525963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4619687-5B31-AC4E-A735-7E80BAAD97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9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86"/>
    </mc:Choice>
    <mc:Fallback>
      <p:transition spd="slow" advTm="56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FEE80-BEB8-4F40-A54B-75716AF37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Aminozuren – wat weet je nog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55CB62C-8290-7048-931D-C9DBDF504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Hoeveel aminozuren (de gebruikelijke) zijn er?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Teken de </a:t>
            </a:r>
            <a:r>
              <a:rPr lang="nl-NL" dirty="0" err="1"/>
              <a:t>bassisstructuur</a:t>
            </a:r>
            <a:r>
              <a:rPr lang="nl-NL" dirty="0"/>
              <a:t> van een aminozuur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A1214C2-55E2-3046-A128-752E5E2560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89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92"/>
    </mc:Choice>
    <mc:Fallback>
      <p:transition spd="slow" advTm="35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F0601-5EB7-B840-9C34-45C15C6B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 3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0EE3D-0A47-484C-A276-C1C315CCF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Teken alle negatief geladen aminozuren in de </a:t>
            </a:r>
            <a:r>
              <a:rPr lang="nl-NL" dirty="0" err="1"/>
              <a:t>fisher</a:t>
            </a:r>
            <a:r>
              <a:rPr lang="nl-NL" dirty="0"/>
              <a:t> projectie en geef ze de juiste naam, 3-lettercode en 1-lettercode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94CFEBF-CBDC-D546-B326-9818F2994E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4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2"/>
    </mc:Choice>
    <mc:Fallback>
      <p:transition spd="slow" advTm="7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332" y="20017"/>
            <a:ext cx="5180734" cy="6526143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Aminozuren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641684" y="1600200"/>
            <a:ext cx="3672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dirty="0"/>
              <a:t>Negatief geladen</a:t>
            </a:r>
          </a:p>
        </p:txBody>
      </p:sp>
      <p:sp>
        <p:nvSpPr>
          <p:cNvPr id="9" name="Afgeronde rechthoek 8"/>
          <p:cNvSpPr/>
          <p:nvPr/>
        </p:nvSpPr>
        <p:spPr>
          <a:xfrm>
            <a:off x="6473332" y="2912533"/>
            <a:ext cx="2348935" cy="1995618"/>
          </a:xfrm>
          <a:prstGeom prst="round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Afgeronde rechthoek 12"/>
          <p:cNvSpPr/>
          <p:nvPr/>
        </p:nvSpPr>
        <p:spPr>
          <a:xfrm>
            <a:off x="9896552" y="2387600"/>
            <a:ext cx="1388533" cy="2003534"/>
          </a:xfrm>
          <a:prstGeom prst="roundRect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01D4EB7-BE27-094B-90AC-F2E7579B33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83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70"/>
    </mc:Choice>
    <mc:Fallback>
      <p:transition spd="slow" advTm="50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Aspargine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Aspartaat</a:t>
            </a:r>
            <a:r>
              <a:rPr lang="nl-NL" dirty="0"/>
              <a:t> (</a:t>
            </a:r>
            <a:r>
              <a:rPr lang="nl-NL" dirty="0" err="1"/>
              <a:t>Asn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Asp</a:t>
            </a:r>
            <a:r>
              <a:rPr lang="nl-NL" dirty="0"/>
              <a:t>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Tijdelijke aanduiding voor inhoud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8" t="44682" r="34930"/>
          <a:stretch/>
        </p:blipFill>
        <p:spPr bwMode="auto">
          <a:xfrm>
            <a:off x="2101516" y="1860884"/>
            <a:ext cx="3449052" cy="430092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Tijdelijke aanduiding voor inhoud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81" r="52476"/>
          <a:stretch/>
        </p:blipFill>
        <p:spPr bwMode="auto">
          <a:xfrm>
            <a:off x="6104362" y="1600200"/>
            <a:ext cx="2750880" cy="426689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F2F364C-FC49-2F40-AF59-42CFB2730F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4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51"/>
    </mc:Choice>
    <mc:Fallback>
      <p:transition spd="slow" advTm="54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Lading van zijketen is pH afhankelijk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7 van de 20 aminozuren zijn </a:t>
            </a:r>
            <a:r>
              <a:rPr lang="nl-NL" dirty="0" err="1"/>
              <a:t>ioniseerbaar</a:t>
            </a:r>
            <a:r>
              <a:rPr lang="nl-NL" dirty="0"/>
              <a:t>. Ze kunnen protonen opnemen of afstaan en hun lading is afhankelijk van de pH</a:t>
            </a:r>
          </a:p>
          <a:p>
            <a:r>
              <a:rPr lang="nl-NL" dirty="0"/>
              <a:t>Belangrijk in structuurvorming van eiwitten (</a:t>
            </a:r>
            <a:r>
              <a:rPr lang="nl-NL" dirty="0" err="1"/>
              <a:t>ionbruggen</a:t>
            </a:r>
            <a:r>
              <a:rPr lang="nl-NL" dirty="0"/>
              <a:t>) en bij enzymreacties</a:t>
            </a:r>
          </a:p>
          <a:p>
            <a:r>
              <a:rPr lang="nl-NL" dirty="0"/>
              <a:t>Zuur-base katalyse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>
                <a:sym typeface="Wingdings" pitchFamily="2" charset="2"/>
              </a:rPr>
              <a:t> Dit gaan we in de volgende les behandelen</a:t>
            </a:r>
            <a:endParaRPr lang="nl-NL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B45050B-898F-B64A-B863-390580294A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21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01"/>
    </mc:Choice>
    <mc:Fallback>
      <p:transition spd="slow" advTm="68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2BB830-D79A-F24D-A59C-487C1663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 5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A90E4B-52D6-1A44-93BA-76308A4DD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LcPeriod"/>
            </a:pPr>
            <a:r>
              <a:rPr lang="nl-NL" dirty="0"/>
              <a:t>Vertaal de volgende aminozuursequentie naar de 1-lettercode:</a:t>
            </a:r>
          </a:p>
          <a:p>
            <a:pPr marL="0" indent="0">
              <a:buNone/>
            </a:pPr>
            <a:r>
              <a:rPr lang="nl-NL" dirty="0"/>
              <a:t>	</a:t>
            </a:r>
            <a:r>
              <a:rPr lang="nl-NL" dirty="0" err="1"/>
              <a:t>Glu</a:t>
            </a:r>
            <a:r>
              <a:rPr lang="nl-NL" dirty="0"/>
              <a:t>-</a:t>
            </a:r>
            <a:r>
              <a:rPr lang="nl-NL" dirty="0" err="1"/>
              <a:t>Cys</a:t>
            </a:r>
            <a:r>
              <a:rPr lang="nl-NL" dirty="0"/>
              <a:t>-</a:t>
            </a:r>
            <a:r>
              <a:rPr lang="nl-NL" dirty="0" err="1"/>
              <a:t>Arg</a:t>
            </a:r>
            <a:r>
              <a:rPr lang="nl-NL" dirty="0"/>
              <a:t>-</a:t>
            </a:r>
            <a:r>
              <a:rPr lang="nl-NL" dirty="0" err="1"/>
              <a:t>Asp</a:t>
            </a:r>
            <a:r>
              <a:rPr lang="nl-NL" dirty="0"/>
              <a:t>-</a:t>
            </a:r>
            <a:r>
              <a:rPr lang="nl-NL" dirty="0" err="1"/>
              <a:t>Gly</a:t>
            </a:r>
            <a:r>
              <a:rPr lang="nl-NL" dirty="0"/>
              <a:t>-</a:t>
            </a:r>
            <a:r>
              <a:rPr lang="nl-NL" dirty="0" err="1"/>
              <a:t>Trp</a:t>
            </a:r>
            <a:r>
              <a:rPr lang="nl-NL" dirty="0"/>
              <a:t>-His-</a:t>
            </a:r>
            <a:r>
              <a:rPr lang="nl-NL" dirty="0" err="1"/>
              <a:t>Ile</a:t>
            </a:r>
            <a:r>
              <a:rPr lang="nl-NL" dirty="0"/>
              <a:t>-Val-</a:t>
            </a:r>
            <a:r>
              <a:rPr lang="nl-NL" dirty="0" err="1"/>
              <a:t>Gly</a:t>
            </a:r>
            <a:r>
              <a:rPr lang="nl-NL" dirty="0"/>
              <a:t>-</a:t>
            </a:r>
            <a:r>
              <a:rPr lang="nl-NL" dirty="0" err="1"/>
              <a:t>Ala-Lys</a:t>
            </a:r>
            <a:endParaRPr lang="nl-NL" dirty="0"/>
          </a:p>
          <a:p>
            <a:pPr marL="514350" indent="-514350">
              <a:buAutoNum type="alphaLcPeriod" startAt="2"/>
            </a:pPr>
            <a:r>
              <a:rPr lang="nl-NL" dirty="0"/>
              <a:t>Hoeveel ladingen kan een aminozuur hebben?</a:t>
            </a:r>
          </a:p>
          <a:p>
            <a:pPr marL="514350" indent="-514350">
              <a:buAutoNum type="alphaLcPeriod" startAt="2"/>
            </a:pPr>
            <a:r>
              <a:rPr lang="nl-NL" dirty="0"/>
              <a:t>Welk aminozuur is een gemodificeerde vorm van </a:t>
            </a:r>
            <a:r>
              <a:rPr lang="nl-NL" dirty="0" err="1"/>
              <a:t>Phe</a:t>
            </a:r>
            <a:r>
              <a:rPr lang="nl-NL" dirty="0"/>
              <a:t>?</a:t>
            </a:r>
          </a:p>
          <a:p>
            <a:pPr marL="514350" indent="-514350">
              <a:buAutoNum type="alphaLcPeriod" startAt="2"/>
            </a:pPr>
            <a:r>
              <a:rPr lang="nl-NL" dirty="0"/>
              <a:t>Noem 2 aminozuren waarbij de zijgroep een waterstofbrug kan vormen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36BDFE4-FA7A-C942-A340-91C30D7633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74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37"/>
    </mc:Choice>
    <mc:Fallback>
      <p:transition spd="slow" advTm="40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402F1B-2218-D846-9E1E-3D69C7E2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000" dirty="0"/>
              <a:t>Van aminozuren via (poly)peptiden naar eiwitten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C3BBC9-F8AC-5749-A533-AB7E6AA52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Primaire</a:t>
            </a:r>
          </a:p>
          <a:p>
            <a:r>
              <a:rPr lang="nl-NL" dirty="0"/>
              <a:t>Secundaire</a:t>
            </a:r>
          </a:p>
          <a:p>
            <a:r>
              <a:rPr lang="nl-NL" dirty="0" err="1"/>
              <a:t>Tertiare</a:t>
            </a:r>
            <a:endParaRPr lang="nl-NL" dirty="0"/>
          </a:p>
          <a:p>
            <a:r>
              <a:rPr lang="nl-NL" dirty="0"/>
              <a:t>Quaternaire structuur</a:t>
            </a:r>
          </a:p>
          <a:p>
            <a:endParaRPr lang="nl-NL" dirty="0"/>
          </a:p>
          <a:p>
            <a:r>
              <a:rPr lang="nl-NL" dirty="0">
                <a:hlinkClick r:id="rId4"/>
              </a:rPr>
              <a:t>In een vogelvlucht</a:t>
            </a:r>
            <a:endParaRPr lang="nl-NL" dirty="0"/>
          </a:p>
          <a:p>
            <a:endParaRPr lang="nl-NL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D64B6A1-78CB-3045-88A1-60B0ACDE59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67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63"/>
    </mc:Choice>
    <mc:Fallback>
      <p:transition spd="slow" advTm="42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CDF2D6-14FB-A341-9B7C-9EDDA41E9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 6: Lees je boek </a:t>
            </a:r>
            <a:r>
              <a:rPr lang="nl-NL" dirty="0" err="1"/>
              <a:t>Hfst</a:t>
            </a:r>
            <a:r>
              <a:rPr lang="nl-NL" dirty="0">
                <a:sym typeface="Wingdings" pitchFamily="2" charset="2"/>
              </a:rPr>
              <a:t> 4.1-4.4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E6DD69A-CCB7-5441-BD5A-F4F501559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nl-NL" b="1" dirty="0"/>
              <a:t>Vraag 1: Peptidebindingen</a:t>
            </a:r>
          </a:p>
          <a:p>
            <a:pPr marL="0" lvl="0" indent="0">
              <a:buNone/>
            </a:pPr>
            <a:r>
              <a:rPr lang="nl-NL" dirty="0"/>
              <a:t>a. Met welke chemische groep “begint” een peptide en met welke groep “eindigt” deze</a:t>
            </a:r>
          </a:p>
          <a:p>
            <a:pPr marL="0" indent="0">
              <a:buNone/>
            </a:pPr>
            <a:r>
              <a:rPr lang="nl-NL" dirty="0"/>
              <a:t> </a:t>
            </a:r>
          </a:p>
          <a:p>
            <a:pPr marL="0" indent="0">
              <a:buNone/>
            </a:pPr>
            <a:r>
              <a:rPr lang="nl-NL" b="1" dirty="0"/>
              <a:t>Vraag 2: Secundaire structuren</a:t>
            </a:r>
          </a:p>
          <a:p>
            <a:pPr marL="0" lvl="0" indent="0">
              <a:buNone/>
            </a:pPr>
            <a:r>
              <a:rPr lang="nl-NL" dirty="0"/>
              <a:t>a. Hoe lang is één draai van een a-helix en hoeveel residuen zijn dit?</a:t>
            </a:r>
          </a:p>
          <a:p>
            <a:pPr marL="0" lvl="0" indent="0">
              <a:buNone/>
            </a:pPr>
            <a:r>
              <a:rPr lang="nl-NL" dirty="0"/>
              <a:t>b. Welk aminozuren kom je weinig of niet tegen in a-helices? Geef 2 groepen aminozuren en 1   individueel aminozuur en geef voor deze 3 redenen.</a:t>
            </a:r>
          </a:p>
          <a:p>
            <a:pPr marL="0" lvl="0" indent="0">
              <a:buNone/>
            </a:pPr>
            <a:r>
              <a:rPr lang="nl-NL" dirty="0"/>
              <a:t>c. Wat is het verschil tussen een parallelle en een anti-parallelle b-sheet?</a:t>
            </a:r>
          </a:p>
          <a:p>
            <a:pPr marL="0" indent="0">
              <a:buNone/>
            </a:pPr>
            <a:r>
              <a:rPr lang="nl-NL" dirty="0"/>
              <a:t> </a:t>
            </a:r>
          </a:p>
          <a:p>
            <a:pPr marL="0" indent="0">
              <a:buNone/>
            </a:pPr>
            <a:r>
              <a:rPr lang="nl-NL" b="1" dirty="0"/>
              <a:t>Vraag 3: tertiaire en quaternaire structuren</a:t>
            </a:r>
          </a:p>
          <a:p>
            <a:pPr marL="0" lvl="0" indent="0">
              <a:buNone/>
            </a:pPr>
            <a:r>
              <a:rPr lang="nl-NL" dirty="0"/>
              <a:t>a. Welke interacties vind je in tertiaire en quaternaire structuren?</a:t>
            </a:r>
          </a:p>
          <a:p>
            <a:pPr marL="0" lvl="0" indent="0">
              <a:buNone/>
            </a:pPr>
            <a:r>
              <a:rPr lang="nl-NL" dirty="0"/>
              <a:t>b. Aan de buitenkant een wateroplosbaar eiwit vind je … aminozuren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515CE6D-1F04-654B-9512-A402BC3712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78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77"/>
    </mc:Choice>
    <mc:Fallback>
      <p:transition spd="slow" advTm="36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74B80B-2DB3-604F-8CBB-A6A7DB863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Aminozuren</a:t>
            </a: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1FF370D7-2788-E140-81DE-2C74860C8B36}"/>
              </a:ext>
            </a:extLst>
          </p:cNvPr>
          <p:cNvGrpSpPr/>
          <p:nvPr/>
        </p:nvGrpSpPr>
        <p:grpSpPr>
          <a:xfrm>
            <a:off x="1384301" y="1961575"/>
            <a:ext cx="3016163" cy="2934849"/>
            <a:chOff x="5028047" y="2015031"/>
            <a:chExt cx="3016163" cy="2934849"/>
          </a:xfrm>
        </p:grpSpPr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F11FBF09-0A71-0540-88DC-893513887E0F}"/>
                </a:ext>
              </a:extLst>
            </p:cNvPr>
            <p:cNvCxnSpPr/>
            <p:nvPr/>
          </p:nvCxnSpPr>
          <p:spPr>
            <a:xfrm rot="5400000">
              <a:off x="5469441" y="3478191"/>
              <a:ext cx="24384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Rechte verbindingslijn 5">
              <a:extLst>
                <a:ext uri="{FF2B5EF4-FFF2-40B4-BE49-F238E27FC236}">
                  <a16:creationId xmlns:a16="http://schemas.microsoft.com/office/drawing/2014/main" id="{873FDB3C-E4F9-7943-A9ED-5CBD5AB74D37}"/>
                </a:ext>
              </a:extLst>
            </p:cNvPr>
            <p:cNvCxnSpPr/>
            <p:nvPr/>
          </p:nvCxnSpPr>
          <p:spPr>
            <a:xfrm>
              <a:off x="5342041" y="3575538"/>
              <a:ext cx="24384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4F417031-DAA3-D543-91F2-BAB25B9ED348}"/>
                </a:ext>
              </a:extLst>
            </p:cNvPr>
            <p:cNvGrpSpPr/>
            <p:nvPr/>
          </p:nvGrpSpPr>
          <p:grpSpPr>
            <a:xfrm>
              <a:off x="6424872" y="3232006"/>
              <a:ext cx="527538" cy="600684"/>
              <a:chOff x="6282582" y="3235569"/>
              <a:chExt cx="527538" cy="600684"/>
            </a:xfrm>
            <a:solidFill>
              <a:schemeClr val="bg1"/>
            </a:solidFill>
          </p:grpSpPr>
          <p:sp>
            <p:nvSpPr>
              <p:cNvPr id="20" name="Ovaal 19">
                <a:extLst>
                  <a:ext uri="{FF2B5EF4-FFF2-40B4-BE49-F238E27FC236}">
                    <a16:creationId xmlns:a16="http://schemas.microsoft.com/office/drawing/2014/main" id="{C9585812-7AB8-4D46-8E04-A3F5704A25B0}"/>
                  </a:ext>
                </a:extLst>
              </p:cNvPr>
              <p:cNvSpPr/>
              <p:nvPr/>
            </p:nvSpPr>
            <p:spPr>
              <a:xfrm>
                <a:off x="6282582" y="3235569"/>
                <a:ext cx="527538" cy="49237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800"/>
              </a:p>
            </p:txBody>
          </p:sp>
          <p:sp>
            <p:nvSpPr>
              <p:cNvPr id="21" name="Tekstvak 20">
                <a:extLst>
                  <a:ext uri="{FF2B5EF4-FFF2-40B4-BE49-F238E27FC236}">
                    <a16:creationId xmlns:a16="http://schemas.microsoft.com/office/drawing/2014/main" id="{42A7C3A9-D019-0D4B-9DA5-B28516A236D4}"/>
                  </a:ext>
                </a:extLst>
              </p:cNvPr>
              <p:cNvSpPr txBox="1"/>
              <p:nvPr/>
            </p:nvSpPr>
            <p:spPr>
              <a:xfrm>
                <a:off x="6392302" y="3313033"/>
                <a:ext cx="375424" cy="523220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nl-NL" sz="2800" dirty="0"/>
                  <a:t>C</a:t>
                </a:r>
              </a:p>
            </p:txBody>
          </p:sp>
        </p:grpSp>
        <p:grpSp>
          <p:nvGrpSpPr>
            <p:cNvPr id="8" name="Groep 7">
              <a:extLst>
                <a:ext uri="{FF2B5EF4-FFF2-40B4-BE49-F238E27FC236}">
                  <a16:creationId xmlns:a16="http://schemas.microsoft.com/office/drawing/2014/main" id="{6AB4C4FF-C023-9547-B15B-91E92ABB82CC}"/>
                </a:ext>
              </a:extLst>
            </p:cNvPr>
            <p:cNvGrpSpPr/>
            <p:nvPr/>
          </p:nvGrpSpPr>
          <p:grpSpPr>
            <a:xfrm>
              <a:off x="7516672" y="3232006"/>
              <a:ext cx="527538" cy="600684"/>
              <a:chOff x="7715728" y="3219624"/>
              <a:chExt cx="527538" cy="600684"/>
            </a:xfrm>
            <a:solidFill>
              <a:schemeClr val="bg1"/>
            </a:solidFill>
          </p:grpSpPr>
          <p:sp>
            <p:nvSpPr>
              <p:cNvPr id="18" name="Ovaal 17">
                <a:extLst>
                  <a:ext uri="{FF2B5EF4-FFF2-40B4-BE49-F238E27FC236}">
                    <a16:creationId xmlns:a16="http://schemas.microsoft.com/office/drawing/2014/main" id="{731DF519-1B90-AC4C-8C25-53C86AA05561}"/>
                  </a:ext>
                </a:extLst>
              </p:cNvPr>
              <p:cNvSpPr/>
              <p:nvPr/>
            </p:nvSpPr>
            <p:spPr>
              <a:xfrm>
                <a:off x="7715728" y="3219624"/>
                <a:ext cx="527538" cy="4923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800"/>
              </a:p>
            </p:txBody>
          </p:sp>
          <p:sp>
            <p:nvSpPr>
              <p:cNvPr id="19" name="Tekstvak 18">
                <a:extLst>
                  <a:ext uri="{FF2B5EF4-FFF2-40B4-BE49-F238E27FC236}">
                    <a16:creationId xmlns:a16="http://schemas.microsoft.com/office/drawing/2014/main" id="{4DDA32F9-7D9C-7341-BA56-4E762DBC156B}"/>
                  </a:ext>
                </a:extLst>
              </p:cNvPr>
              <p:cNvSpPr txBox="1"/>
              <p:nvPr/>
            </p:nvSpPr>
            <p:spPr>
              <a:xfrm>
                <a:off x="7825448" y="3297088"/>
                <a:ext cx="409086" cy="52322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nl-NL" sz="2800" dirty="0"/>
                  <a:t>H</a:t>
                </a:r>
              </a:p>
            </p:txBody>
          </p:sp>
        </p:grpSp>
        <p:grpSp>
          <p:nvGrpSpPr>
            <p:cNvPr id="9" name="Groep 8">
              <a:extLst>
                <a:ext uri="{FF2B5EF4-FFF2-40B4-BE49-F238E27FC236}">
                  <a16:creationId xmlns:a16="http://schemas.microsoft.com/office/drawing/2014/main" id="{FA45EFC4-6C34-D347-A643-EC052F08AA90}"/>
                </a:ext>
              </a:extLst>
            </p:cNvPr>
            <p:cNvGrpSpPr/>
            <p:nvPr/>
          </p:nvGrpSpPr>
          <p:grpSpPr>
            <a:xfrm>
              <a:off x="5028047" y="3232006"/>
              <a:ext cx="881973" cy="584739"/>
              <a:chOff x="5028047" y="3235569"/>
              <a:chExt cx="881973" cy="584739"/>
            </a:xfrm>
            <a:solidFill>
              <a:schemeClr val="bg1"/>
            </a:solidFill>
          </p:grpSpPr>
          <p:sp>
            <p:nvSpPr>
              <p:cNvPr id="16" name="Ovaal 15">
                <a:extLst>
                  <a:ext uri="{FF2B5EF4-FFF2-40B4-BE49-F238E27FC236}">
                    <a16:creationId xmlns:a16="http://schemas.microsoft.com/office/drawing/2014/main" id="{D790A154-D137-2B4C-ABFC-FAF60BBFA777}"/>
                  </a:ext>
                </a:extLst>
              </p:cNvPr>
              <p:cNvSpPr/>
              <p:nvPr/>
            </p:nvSpPr>
            <p:spPr>
              <a:xfrm>
                <a:off x="5063382" y="3235569"/>
                <a:ext cx="527538" cy="4923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800"/>
              </a:p>
            </p:txBody>
          </p:sp>
          <p:sp>
            <p:nvSpPr>
              <p:cNvPr id="17" name="Tekstvak 16">
                <a:extLst>
                  <a:ext uri="{FF2B5EF4-FFF2-40B4-BE49-F238E27FC236}">
                    <a16:creationId xmlns:a16="http://schemas.microsoft.com/office/drawing/2014/main" id="{C1C2EF28-C9A9-CE4C-82C1-C8E2E411D1FD}"/>
                  </a:ext>
                </a:extLst>
              </p:cNvPr>
              <p:cNvSpPr txBox="1"/>
              <p:nvPr/>
            </p:nvSpPr>
            <p:spPr>
              <a:xfrm>
                <a:off x="5028047" y="3297088"/>
                <a:ext cx="881973" cy="52322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nl-NL" sz="2800" dirty="0"/>
                  <a:t>H</a:t>
                </a:r>
                <a:r>
                  <a:rPr lang="nl-NL" sz="2800" baseline="-25000" dirty="0"/>
                  <a:t>3</a:t>
                </a:r>
                <a:r>
                  <a:rPr lang="nl-NL" sz="2800" dirty="0"/>
                  <a:t>N</a:t>
                </a:r>
                <a:r>
                  <a:rPr lang="nl-NL" sz="2800" baseline="30000" dirty="0"/>
                  <a:t>+</a:t>
                </a:r>
              </a:p>
            </p:txBody>
          </p:sp>
        </p:grp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CAA62638-38A3-184B-8D85-5571B71003CD}"/>
                </a:ext>
              </a:extLst>
            </p:cNvPr>
            <p:cNvGrpSpPr/>
            <p:nvPr/>
          </p:nvGrpSpPr>
          <p:grpSpPr>
            <a:xfrm>
              <a:off x="6415092" y="4349196"/>
              <a:ext cx="537318" cy="600684"/>
              <a:chOff x="7715728" y="3219624"/>
              <a:chExt cx="527538" cy="600684"/>
            </a:xfrm>
            <a:solidFill>
              <a:schemeClr val="bg1"/>
            </a:solidFill>
          </p:grpSpPr>
          <p:sp>
            <p:nvSpPr>
              <p:cNvPr id="14" name="Ovaal 13">
                <a:extLst>
                  <a:ext uri="{FF2B5EF4-FFF2-40B4-BE49-F238E27FC236}">
                    <a16:creationId xmlns:a16="http://schemas.microsoft.com/office/drawing/2014/main" id="{9F7336A1-EF6C-5143-8619-C143B6F46683}"/>
                  </a:ext>
                </a:extLst>
              </p:cNvPr>
              <p:cNvSpPr/>
              <p:nvPr/>
            </p:nvSpPr>
            <p:spPr>
              <a:xfrm>
                <a:off x="7715728" y="3219624"/>
                <a:ext cx="527538" cy="49237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800"/>
              </a:p>
            </p:txBody>
          </p:sp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DEDCA145-FE78-5B4F-B007-5B3D0047BBB2}"/>
                  </a:ext>
                </a:extLst>
              </p:cNvPr>
              <p:cNvSpPr txBox="1"/>
              <p:nvPr/>
            </p:nvSpPr>
            <p:spPr>
              <a:xfrm>
                <a:off x="7825448" y="3297088"/>
                <a:ext cx="373311" cy="523220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nl-NL" sz="2800" dirty="0"/>
                  <a:t>R</a:t>
                </a:r>
              </a:p>
            </p:txBody>
          </p:sp>
        </p:grpSp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F8DEE40-F489-0549-A4BE-15F072522300}"/>
                </a:ext>
              </a:extLst>
            </p:cNvPr>
            <p:cNvGrpSpPr/>
            <p:nvPr/>
          </p:nvGrpSpPr>
          <p:grpSpPr>
            <a:xfrm>
              <a:off x="6415095" y="2015031"/>
              <a:ext cx="926718" cy="679952"/>
              <a:chOff x="7715728" y="3219624"/>
              <a:chExt cx="739725" cy="526939"/>
            </a:xfrm>
            <a:solidFill>
              <a:schemeClr val="bg1"/>
            </a:solidFill>
          </p:grpSpPr>
          <p:sp>
            <p:nvSpPr>
              <p:cNvPr id="12" name="Ovaal 11">
                <a:extLst>
                  <a:ext uri="{FF2B5EF4-FFF2-40B4-BE49-F238E27FC236}">
                    <a16:creationId xmlns:a16="http://schemas.microsoft.com/office/drawing/2014/main" id="{4D722960-2446-BA43-A03B-53F2D6E201F4}"/>
                  </a:ext>
                </a:extLst>
              </p:cNvPr>
              <p:cNvSpPr/>
              <p:nvPr/>
            </p:nvSpPr>
            <p:spPr>
              <a:xfrm>
                <a:off x="7715728" y="3219624"/>
                <a:ext cx="527538" cy="49237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800"/>
              </a:p>
            </p:txBody>
          </p:sp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CDC990E6-3EB5-124E-83FC-422B4339DF32}"/>
                  </a:ext>
                </a:extLst>
              </p:cNvPr>
              <p:cNvSpPr txBox="1"/>
              <p:nvPr/>
            </p:nvSpPr>
            <p:spPr>
              <a:xfrm>
                <a:off x="7720685" y="3341086"/>
                <a:ext cx="734768" cy="405477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nl-NL" sz="2800" dirty="0"/>
                  <a:t>COO</a:t>
                </a:r>
                <a:r>
                  <a:rPr lang="nl-NL" sz="2800" baseline="30000" dirty="0"/>
                  <a:t>-</a:t>
                </a:r>
                <a:endParaRPr lang="nl-NL" sz="2800" dirty="0"/>
              </a:p>
            </p:txBody>
          </p:sp>
        </p:grpSp>
      </p:grpSp>
      <p:pic>
        <p:nvPicPr>
          <p:cNvPr id="22" name="Tijdelijke aanduiding voor inhoud 3">
            <a:extLst>
              <a:ext uri="{FF2B5EF4-FFF2-40B4-BE49-F238E27FC236}">
                <a16:creationId xmlns:a16="http://schemas.microsoft.com/office/drawing/2014/main" id="{D859ACAD-4D73-AE43-9F47-B44026B9E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61"/>
          <a:stretch/>
        </p:blipFill>
        <p:spPr>
          <a:xfrm>
            <a:off x="6351196" y="1488552"/>
            <a:ext cx="4142509" cy="4364736"/>
          </a:xfrm>
        </p:spPr>
      </p:pic>
      <p:sp>
        <p:nvSpPr>
          <p:cNvPr id="23" name="Rechthoek 22">
            <a:extLst>
              <a:ext uri="{FF2B5EF4-FFF2-40B4-BE49-F238E27FC236}">
                <a16:creationId xmlns:a16="http://schemas.microsoft.com/office/drawing/2014/main" id="{42700090-6808-6C47-8C22-174EC4B1E74B}"/>
              </a:ext>
            </a:extLst>
          </p:cNvPr>
          <p:cNvSpPr/>
          <p:nvPr/>
        </p:nvSpPr>
        <p:spPr>
          <a:xfrm>
            <a:off x="7287491" y="4896424"/>
            <a:ext cx="1967345" cy="437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14C3D3D-869E-584C-9FBA-3FE76648F4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60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987"/>
    </mc:Choice>
    <mc:Fallback>
      <p:transition spd="slow" advTm="88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78178-80B0-F049-9721-3CF5FB72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Aminozuren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30C9504-7691-A643-8EA4-E3B1D05CB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22D4BCCB-E27D-674A-8879-45878F11996B}"/>
              </a:ext>
            </a:extLst>
          </p:cNvPr>
          <p:cNvPicPr>
            <a:picLocks noGrp="1"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627" y="2028135"/>
            <a:ext cx="3714500" cy="370413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8790579-BA23-D34B-A486-B41D7EF52E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41308"/>
            <a:ext cx="4842237" cy="299872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1E2D954-E6A4-E143-ADBA-76331369EA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18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49"/>
    </mc:Choice>
    <mc:Fallback>
      <p:transition spd="slow" advTm="56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Aminozuren zijn chiraal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80813"/>
            <a:ext cx="8534400" cy="4364736"/>
          </a:xfr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D475D5FF-DBAE-9447-8FB2-AB72BBAF0FF7}"/>
              </a:ext>
            </a:extLst>
          </p:cNvPr>
          <p:cNvSpPr/>
          <p:nvPr/>
        </p:nvSpPr>
        <p:spPr>
          <a:xfrm>
            <a:off x="1579418" y="1413164"/>
            <a:ext cx="4419600" cy="4156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079CD98-54EC-FD41-B0CC-175381F47A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47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53"/>
    </mc:Choice>
    <mc:Fallback>
      <p:transition spd="slow" advTm="57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57"/>
          <a:stretch/>
        </p:blipFill>
        <p:spPr>
          <a:xfrm>
            <a:off x="2053176" y="1653034"/>
            <a:ext cx="8007531" cy="135638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F90132-CA2A-4654-80DC-6877D4175C72}"/>
              </a:ext>
            </a:extLst>
          </p:cNvPr>
          <p:cNvSpPr/>
          <p:nvPr/>
        </p:nvSpPr>
        <p:spPr>
          <a:xfrm>
            <a:off x="1719948" y="338614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b="1" dirty="0">
                <a:cs typeface="Arial"/>
              </a:rPr>
              <a:t>Aminozuren</a:t>
            </a:r>
            <a:endParaRPr lang="nl-NL" sz="3200" dirty="0"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53175" y="3764686"/>
            <a:ext cx="568732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err="1"/>
              <a:t>pK</a:t>
            </a:r>
            <a:r>
              <a:rPr lang="nl-NL" sz="2800" baseline="-25000" dirty="0" err="1"/>
              <a:t>a</a:t>
            </a:r>
            <a:r>
              <a:rPr lang="nl-NL" sz="2800" dirty="0"/>
              <a:t> </a:t>
            </a:r>
            <a:r>
              <a:rPr lang="nl-NL" sz="2800" dirty="0" err="1"/>
              <a:t>carboxylgroep</a:t>
            </a:r>
            <a:r>
              <a:rPr lang="nl-NL" sz="2800" dirty="0"/>
              <a:t> = 2</a:t>
            </a:r>
          </a:p>
          <a:p>
            <a:endParaRPr lang="nl-NL" sz="2800" dirty="0"/>
          </a:p>
          <a:p>
            <a:r>
              <a:rPr lang="nl-NL" sz="2800" dirty="0" err="1"/>
              <a:t>pK</a:t>
            </a:r>
            <a:r>
              <a:rPr lang="nl-NL" sz="2800" baseline="-25000" dirty="0" err="1"/>
              <a:t>a</a:t>
            </a:r>
            <a:r>
              <a:rPr lang="nl-NL" sz="2800" dirty="0"/>
              <a:t> aminogroep = 9</a:t>
            </a:r>
          </a:p>
          <a:p>
            <a:endParaRPr lang="nl-NL" sz="2800" dirty="0"/>
          </a:p>
          <a:p>
            <a:r>
              <a:rPr lang="nl-NL" sz="2800" dirty="0"/>
              <a:t>Welke vorm kom je tegen bij pH 7,4? </a:t>
            </a:r>
          </a:p>
        </p:txBody>
      </p:sp>
      <p:pic>
        <p:nvPicPr>
          <p:cNvPr id="6" name="Tijdelijke aanduiding voor inhoud 3">
            <a:extLst>
              <a:ext uri="{FF2B5EF4-FFF2-40B4-BE49-F238E27FC236}">
                <a16:creationId xmlns:a16="http://schemas.microsoft.com/office/drawing/2014/main" id="{88F61CEA-D02F-A146-B9D4-621059D4A5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33" r="74057"/>
          <a:stretch/>
        </p:blipFill>
        <p:spPr>
          <a:xfrm>
            <a:off x="2138287" y="3093314"/>
            <a:ext cx="1994675" cy="53252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44F7DE5-2005-644D-9E9F-B5430796493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483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353"/>
    </mc:Choice>
    <mc:Fallback>
      <p:transition spd="slow" advTm="181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Aminozuren zijn </a:t>
            </a:r>
            <a:r>
              <a:rPr lang="nl-NL" dirty="0" err="1"/>
              <a:t>zwitterionen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12" y="1246239"/>
            <a:ext cx="8581188" cy="614780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74ECF7E-6ADB-344F-BEE2-7250E7E8B5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90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525"/>
    </mc:Choice>
    <mc:Fallback>
      <p:transition spd="slow" advTm="61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Zijgroepen aminozuren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Hydrofoob (apolaire zijgroep)</a:t>
            </a:r>
          </a:p>
          <a:p>
            <a:r>
              <a:rPr lang="nl-NL" dirty="0"/>
              <a:t>Polair ongeladen (lading is niet evenredig verdeeld)</a:t>
            </a:r>
          </a:p>
          <a:p>
            <a:r>
              <a:rPr lang="nl-NL" dirty="0"/>
              <a:t>Positief geladen (bij pH ~7,4)</a:t>
            </a:r>
          </a:p>
          <a:p>
            <a:r>
              <a:rPr lang="nl-NL" dirty="0"/>
              <a:t>Negatief geladen (bij pH ~7,4)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Worden ook restgroepen (R) of zijketens genoemd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12D2A93-954B-8045-A0EC-64468D075A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01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363"/>
    </mc:Choice>
    <mc:Fallback>
      <p:transition spd="slow" advTm="108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3F0601-5EB7-B840-9C34-45C15C6B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 1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10EE3D-0A47-484C-A276-C1C315CCF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Teken alle hydrofobe aminozuren in de </a:t>
            </a:r>
            <a:r>
              <a:rPr lang="nl-NL" dirty="0" err="1"/>
              <a:t>fisher</a:t>
            </a:r>
            <a:r>
              <a:rPr lang="nl-NL" dirty="0"/>
              <a:t> projectie en geef ze de juiste naam, 3-lettercode en 1-lettercode</a:t>
            </a:r>
          </a:p>
          <a:p>
            <a:endParaRPr lang="nl-NL" dirty="0"/>
          </a:p>
          <a:p>
            <a:r>
              <a:rPr lang="nl-NL" dirty="0"/>
              <a:t>Geef aan welke van deze hydrofobe aminozuren ook aromatisch zijn. Waarom?</a:t>
            </a:r>
          </a:p>
          <a:p>
            <a:endParaRPr lang="nl-NL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0B11372-55F0-6E4A-8F95-D69D044939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27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76"/>
    </mc:Choice>
    <mc:Fallback>
      <p:transition spd="slow" advTm="57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3"/>
</p:tagLst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554</Words>
  <Application>Microsoft Macintosh PowerPoint</Application>
  <PresentationFormat>Breedbeeld</PresentationFormat>
  <Paragraphs>109</Paragraphs>
  <Slides>26</Slides>
  <Notes>4</Notes>
  <HiddenSlides>0</HiddenSlides>
  <MMClips>26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Kantoorthema</vt:lpstr>
      <vt:lpstr>Biochemie 1 voor bioinformatici  Les 3</vt:lpstr>
      <vt:lpstr>Aminozuren – wat weet je nog</vt:lpstr>
      <vt:lpstr>Aminozuren</vt:lpstr>
      <vt:lpstr>Aminozuren</vt:lpstr>
      <vt:lpstr>Aminozuren zijn chiraal</vt:lpstr>
      <vt:lpstr>PowerPoint-presentatie</vt:lpstr>
      <vt:lpstr>Aminozuren zijn zwitterionen</vt:lpstr>
      <vt:lpstr>Zijgroepen aminozuren </vt:lpstr>
      <vt:lpstr>Opdracht 1</vt:lpstr>
      <vt:lpstr>Aminozuren</vt:lpstr>
      <vt:lpstr>Aminozuren</vt:lpstr>
      <vt:lpstr>Aminozuren</vt:lpstr>
      <vt:lpstr>Aminozuren</vt:lpstr>
      <vt:lpstr>Opdracht 2</vt:lpstr>
      <vt:lpstr>Aminozuren</vt:lpstr>
      <vt:lpstr>Aminozuren</vt:lpstr>
      <vt:lpstr>Opdracht 3</vt:lpstr>
      <vt:lpstr>Aminozuren</vt:lpstr>
      <vt:lpstr>Histidine</vt:lpstr>
      <vt:lpstr>Opdracht 3</vt:lpstr>
      <vt:lpstr>Aminozuren</vt:lpstr>
      <vt:lpstr>Aspargine vs Aspartaat (Asn vs Asp)</vt:lpstr>
      <vt:lpstr>Lading van zijketen is pH afhankelijk</vt:lpstr>
      <vt:lpstr>Opdracht 5</vt:lpstr>
      <vt:lpstr>Van aminozuren via (poly)peptiden naar eiwitten</vt:lpstr>
      <vt:lpstr>Opdracht 6: Lees je boek Hfst 4.1-4.4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Nabuurs SM, Sanne</dc:creator>
  <cp:lastModifiedBy>Nabuurs SM, Sanne</cp:lastModifiedBy>
  <cp:revision>2</cp:revision>
  <dcterms:created xsi:type="dcterms:W3CDTF">2021-09-16T08:00:30Z</dcterms:created>
  <dcterms:modified xsi:type="dcterms:W3CDTF">2021-09-17T08:10:45Z</dcterms:modified>
</cp:coreProperties>
</file>